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23"/>
  </p:notesMasterIdLst>
  <p:sldIdLst>
    <p:sldId id="256" r:id="rId2"/>
    <p:sldId id="257" r:id="rId3"/>
    <p:sldId id="258" r:id="rId4"/>
    <p:sldId id="269" r:id="rId5"/>
    <p:sldId id="270" r:id="rId6"/>
    <p:sldId id="271" r:id="rId7"/>
    <p:sldId id="272" r:id="rId8"/>
    <p:sldId id="273" r:id="rId9"/>
    <p:sldId id="260" r:id="rId10"/>
    <p:sldId id="278" r:id="rId11"/>
    <p:sldId id="262" r:id="rId12"/>
    <p:sldId id="263" r:id="rId13"/>
    <p:sldId id="264" r:id="rId14"/>
    <p:sldId id="265" r:id="rId15"/>
    <p:sldId id="261" r:id="rId16"/>
    <p:sldId id="279" r:id="rId17"/>
    <p:sldId id="268" r:id="rId18"/>
    <p:sldId id="274" r:id="rId19"/>
    <p:sldId id="275" r:id="rId20"/>
    <p:sldId id="277"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183" autoAdjust="0"/>
  </p:normalViewPr>
  <p:slideViewPr>
    <p:cSldViewPr snapToGrid="0" snapToObjects="1">
      <p:cViewPr>
        <p:scale>
          <a:sx n="66" d="100"/>
          <a:sy n="66" d="100"/>
        </p:scale>
        <p:origin x="-608" y="-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A6E8A-B222-9F4F-95CC-D007174685A8}" type="datetimeFigureOut">
              <a:rPr lang="en-US" smtClean="0"/>
              <a:t>2/18/14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C0F44E-3A9B-4A44-9C98-2A6F4903960F}" type="slidenum">
              <a:rPr lang="en-US" smtClean="0"/>
              <a:t>‹#›</a:t>
            </a:fld>
            <a:endParaRPr lang="en-US"/>
          </a:p>
        </p:txBody>
      </p:sp>
    </p:spTree>
    <p:extLst>
      <p:ext uri="{BB962C8B-B14F-4D97-AF65-F5344CB8AC3E}">
        <p14:creationId xmlns:p14="http://schemas.microsoft.com/office/powerpoint/2010/main" val="34414409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2</a:t>
            </a:fld>
            <a:endParaRPr lang="en-US"/>
          </a:p>
        </p:txBody>
      </p:sp>
    </p:spTree>
    <p:extLst>
      <p:ext uri="{BB962C8B-B14F-4D97-AF65-F5344CB8AC3E}">
        <p14:creationId xmlns:p14="http://schemas.microsoft.com/office/powerpoint/2010/main" val="208407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Roadblock #3:</a:t>
            </a:r>
            <a:r>
              <a:rPr lang="en-US" baseline="0" dirty="0" smtClean="0"/>
              <a:t> Fear of Technology</a:t>
            </a:r>
          </a:p>
          <a:p>
            <a:endParaRPr lang="en-US" baseline="0" dirty="0" smtClean="0"/>
          </a:p>
          <a:p>
            <a:r>
              <a:rPr lang="en-US" baseline="0" dirty="0" smtClean="0"/>
              <a:t>Face-to-face communication is really becoming a thing of the past. When people need to communicate—as professionals or as friends—they text, email, and post on social media like Facebook. Our communities have moved to the Internet. So if we aren’t online we aren’t really in our communities fully. We can’t serve our communities if we don’t go where they are. This also goes back to what makes our face-to-face meetings out-of-touch.</a:t>
            </a:r>
          </a:p>
          <a:p>
            <a:endParaRPr lang="en-US" baseline="0" dirty="0" smtClean="0"/>
          </a:p>
          <a:p>
            <a:r>
              <a:rPr lang="en-US" baseline="0" dirty="0" smtClean="0"/>
              <a:t>Quiz: Which social media site do you think is the “it” place to be for teens in 2014?</a:t>
            </a:r>
            <a:br>
              <a:rPr lang="en-US" baseline="0" dirty="0" smtClean="0"/>
            </a:br>
            <a:r>
              <a:rPr lang="en-US" baseline="0" dirty="0" smtClean="0"/>
              <a:t/>
            </a:r>
            <a:br>
              <a:rPr lang="en-US" baseline="0" dirty="0" smtClean="0"/>
            </a:br>
            <a:r>
              <a:rPr lang="en-US" baseline="0" dirty="0" smtClean="0"/>
              <a:t>A. Facebook</a:t>
            </a:r>
          </a:p>
          <a:p>
            <a:r>
              <a:rPr lang="en-US" baseline="0" dirty="0" smtClean="0"/>
              <a:t>B. Twitter</a:t>
            </a:r>
          </a:p>
          <a:p>
            <a:r>
              <a:rPr lang="en-US" baseline="0" dirty="0" smtClean="0"/>
              <a:t>C. LinkedIn</a:t>
            </a:r>
          </a:p>
          <a:p>
            <a:r>
              <a:rPr lang="en-US" baseline="0" dirty="0" smtClean="0"/>
              <a:t>D. </a:t>
            </a:r>
            <a:r>
              <a:rPr lang="en-US" baseline="0" dirty="0" err="1" smtClean="0"/>
              <a:t>Pinterest</a:t>
            </a:r>
            <a:endParaRPr lang="en-US" baseline="0" dirty="0" smtClean="0"/>
          </a:p>
          <a:p>
            <a:endParaRPr lang="en-US" baseline="0" dirty="0" smtClean="0"/>
          </a:p>
          <a:p>
            <a:r>
              <a:rPr lang="en-US" baseline="0" dirty="0" smtClean="0"/>
              <a:t>Answer is none of the above. Those are already </a:t>
            </a:r>
            <a:r>
              <a:rPr lang="en-US" baseline="0" dirty="0" err="1" smtClean="0"/>
              <a:t>passe</a:t>
            </a:r>
            <a:r>
              <a:rPr lang="en-US" baseline="0" dirty="0" smtClean="0"/>
              <a:t>. </a:t>
            </a:r>
            <a:br>
              <a:rPr lang="en-US" baseline="0" dirty="0" smtClean="0"/>
            </a:br>
            <a:r>
              <a:rPr lang="en-US" baseline="0" dirty="0" smtClean="0"/>
              <a:t/>
            </a:r>
            <a:br>
              <a:rPr lang="en-US" baseline="0" dirty="0" smtClean="0"/>
            </a:br>
            <a:r>
              <a:rPr lang="en-US" baseline="0" dirty="0" smtClean="0"/>
              <a:t>Another Quiz:</a:t>
            </a:r>
            <a:br>
              <a:rPr lang="en-US" baseline="0" dirty="0" smtClean="0"/>
            </a:br>
            <a:r>
              <a:rPr lang="en-US" baseline="0" dirty="0" smtClean="0"/>
              <a:t/>
            </a:r>
            <a:br>
              <a:rPr lang="en-US" baseline="0" dirty="0" smtClean="0"/>
            </a:br>
            <a:r>
              <a:rPr lang="en-US" baseline="0" dirty="0" smtClean="0"/>
              <a:t>How many of you know what a “Patch” website is?</a:t>
            </a:r>
            <a:br>
              <a:rPr lang="en-US" baseline="0" dirty="0" smtClean="0"/>
            </a:br>
            <a:r>
              <a:rPr lang="en-US" baseline="0" dirty="0" smtClean="0"/>
              <a:t>Or know if you have a Patch website for your community? And how many of you write articles for it?</a:t>
            </a:r>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11</a:t>
            </a:fld>
            <a:endParaRPr lang="en-US"/>
          </a:p>
        </p:txBody>
      </p:sp>
    </p:spTree>
    <p:extLst>
      <p:ext uri="{BB962C8B-B14F-4D97-AF65-F5344CB8AC3E}">
        <p14:creationId xmlns:p14="http://schemas.microsoft.com/office/powerpoint/2010/main" val="2974445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Founded in July,</a:t>
            </a:r>
            <a:r>
              <a:rPr lang="en-US" baseline="0" dirty="0" smtClean="0"/>
              <a:t> 2012 with a founding membership of 250.</a:t>
            </a:r>
            <a:br>
              <a:rPr lang="en-US" baseline="0" dirty="0" smtClean="0"/>
            </a:br>
            <a:r>
              <a:rPr lang="en-US" baseline="0" dirty="0" smtClean="0"/>
              <a:t>Today, their membership is approximately 1,234 women just in one town.</a:t>
            </a:r>
          </a:p>
          <a:p>
            <a:endParaRPr lang="en-US" baseline="0" dirty="0" smtClean="0"/>
          </a:p>
          <a:p>
            <a:r>
              <a:rPr lang="en-US" baseline="0" dirty="0" smtClean="0"/>
              <a:t>How many members does the Hartland Lions Club have?</a:t>
            </a:r>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12</a:t>
            </a:fld>
            <a:endParaRPr lang="en-US"/>
          </a:p>
        </p:txBody>
      </p:sp>
    </p:spTree>
    <p:extLst>
      <p:ext uri="{BB962C8B-B14F-4D97-AF65-F5344CB8AC3E}">
        <p14:creationId xmlns:p14="http://schemas.microsoft.com/office/powerpoint/2010/main" val="2471307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Very dedicated members. But really about 2-3 members do an</a:t>
            </a:r>
            <a:r>
              <a:rPr lang="en-US" baseline="0" dirty="0" smtClean="0"/>
              <a:t> incredible amount of work. What’s the difference? Technology. Community goals. Shared interests.</a:t>
            </a:r>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13</a:t>
            </a:fld>
            <a:endParaRPr lang="en-US"/>
          </a:p>
        </p:txBody>
      </p:sp>
    </p:spTree>
    <p:extLst>
      <p:ext uri="{BB962C8B-B14F-4D97-AF65-F5344CB8AC3E}">
        <p14:creationId xmlns:p14="http://schemas.microsoft.com/office/powerpoint/2010/main" val="3958687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14</a:t>
            </a:fld>
            <a:endParaRPr lang="en-US"/>
          </a:p>
        </p:txBody>
      </p:sp>
    </p:spTree>
    <p:extLst>
      <p:ext uri="{BB962C8B-B14F-4D97-AF65-F5344CB8AC3E}">
        <p14:creationId xmlns:p14="http://schemas.microsoft.com/office/powerpoint/2010/main" val="335014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Roadblock</a:t>
            </a:r>
            <a:r>
              <a:rPr lang="en-US" baseline="0" dirty="0" smtClean="0"/>
              <a:t> #4 – How We Give Back. Young people want to see the impact.</a:t>
            </a:r>
          </a:p>
          <a:p>
            <a:endParaRPr lang="en-US" baseline="0" dirty="0" smtClean="0"/>
          </a:p>
          <a:p>
            <a:r>
              <a:rPr lang="en-US" baseline="0" dirty="0" smtClean="0"/>
              <a:t>The average child in recent generations starts fundraising at the age of 5. Lily over here is in the first grade and has had FOUR fundraisers this year so far (which reminds me, if anyone would like to donate to her “jump roping for heart health event”, please let me know. So these kids and parents are burned out of fundraisers and have no incentive to join a community club that does more fundraising.</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15</a:t>
            </a:fld>
            <a:endParaRPr lang="en-US"/>
          </a:p>
        </p:txBody>
      </p:sp>
    </p:spTree>
    <p:extLst>
      <p:ext uri="{BB962C8B-B14F-4D97-AF65-F5344CB8AC3E}">
        <p14:creationId xmlns:p14="http://schemas.microsoft.com/office/powerpoint/2010/main" val="628369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21</a:t>
            </a:fld>
            <a:endParaRPr lang="en-US"/>
          </a:p>
        </p:txBody>
      </p:sp>
    </p:spTree>
    <p:extLst>
      <p:ext uri="{BB962C8B-B14F-4D97-AF65-F5344CB8AC3E}">
        <p14:creationId xmlns:p14="http://schemas.microsoft.com/office/powerpoint/2010/main" val="421794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Lions Clubs, as we know them today are a hybrid of social clubs and volunteer organizations. In eras past, this suited a world where most communication was face-to-face. And when men needed a “boys” night out to get a break from their families.</a:t>
            </a:r>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3</a:t>
            </a:fld>
            <a:endParaRPr lang="en-US"/>
          </a:p>
        </p:txBody>
      </p:sp>
    </p:spTree>
    <p:extLst>
      <p:ext uri="{BB962C8B-B14F-4D97-AF65-F5344CB8AC3E}">
        <p14:creationId xmlns:p14="http://schemas.microsoft.com/office/powerpoint/2010/main" val="960803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image of 1960s and 1970s-era</a:t>
            </a:r>
            <a:r>
              <a:rPr lang="en-US" baseline="0" dirty="0" smtClean="0"/>
              <a:t> meetings persists today. </a:t>
            </a:r>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4</a:t>
            </a:fld>
            <a:endParaRPr lang="en-US"/>
          </a:p>
        </p:txBody>
      </p:sp>
    </p:spTree>
    <p:extLst>
      <p:ext uri="{BB962C8B-B14F-4D97-AF65-F5344CB8AC3E}">
        <p14:creationId xmlns:p14="http://schemas.microsoft.com/office/powerpoint/2010/main" val="3782394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this electronic age, though, younger people are rarely interested in social organizations. Therefore our own social emphasis puts up a roadblock between us and younger generations, many of whom still wonder if we have secret handshakes or wear funny hats. </a:t>
            </a:r>
            <a:endParaRPr lang="en-US" dirty="0" smtClean="0"/>
          </a:p>
          <a:p>
            <a:endParaRPr lang="en-US" dirty="0" smtClean="0"/>
          </a:p>
          <a:p>
            <a:r>
              <a:rPr lang="en-US" dirty="0" smtClean="0"/>
              <a:t>This is what we</a:t>
            </a:r>
            <a:r>
              <a:rPr lang="en-US" baseline="0" dirty="0" smtClean="0"/>
              <a:t> need to change.</a:t>
            </a:r>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5</a:t>
            </a:fld>
            <a:endParaRPr lang="en-US"/>
          </a:p>
        </p:txBody>
      </p:sp>
    </p:spTree>
    <p:extLst>
      <p:ext uri="{BB962C8B-B14F-4D97-AF65-F5344CB8AC3E}">
        <p14:creationId xmlns:p14="http://schemas.microsoft.com/office/powerpoint/2010/main" val="2535134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way we</a:t>
            </a:r>
            <a:r>
              <a:rPr lang="en-US" baseline="0" dirty="0" smtClean="0"/>
              <a:t> can start to change our image and change our volunteer dynamic is to eliminate a series of road blocks we have put up between ourselves and younger generations. We put these roadblocks up in the name of “tradition” and “convenience”, but it’s time to tear them down and make ourselves accessible and appealing to young people with families and new careers.</a:t>
            </a:r>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6</a:t>
            </a:fld>
            <a:endParaRPr lang="en-US"/>
          </a:p>
        </p:txBody>
      </p:sp>
    </p:spTree>
    <p:extLst>
      <p:ext uri="{BB962C8B-B14F-4D97-AF65-F5344CB8AC3E}">
        <p14:creationId xmlns:p14="http://schemas.microsoft.com/office/powerpoint/2010/main" val="297570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Roadblock #1: Our</a:t>
            </a:r>
            <a:r>
              <a:rPr lang="en-US" baseline="0" dirty="0" smtClean="0"/>
              <a:t> Meetings</a:t>
            </a:r>
          </a:p>
          <a:p>
            <a:r>
              <a:rPr lang="en-US" baseline="0" dirty="0" smtClean="0"/>
              <a:t> Word from most young people on the street who shake hands with Lions members is that they </a:t>
            </a:r>
            <a:r>
              <a:rPr lang="en-US" i="1" baseline="0" dirty="0" smtClean="0"/>
              <a:t>do</a:t>
            </a:r>
            <a:r>
              <a:rPr lang="en-US" baseline="0" dirty="0" smtClean="0"/>
              <a:t> want to volunteer, but that they just don’t have time to come to meetings. Many will suggest, however, that if there’s ever a service project, they’d like to come and help. They also tend to donate money very generously. So in a world where we desperately need to attract younger volunteers, we need to take this feedback and ask how we can apply this to our Lions Club.</a:t>
            </a:r>
            <a:br>
              <a:rPr lang="en-US" baseline="0" dirty="0" smtClean="0"/>
            </a:br>
            <a:r>
              <a:rPr lang="en-US" baseline="0" dirty="0" smtClean="0"/>
              <a:t/>
            </a:r>
            <a:br>
              <a:rPr lang="en-US" baseline="0" dirty="0" smtClean="0"/>
            </a:br>
            <a:r>
              <a:rPr lang="en-US" baseline="0" dirty="0" smtClean="0"/>
              <a:t>Why are meetings so mandatory to stay in the loop? Why is meeting attendance the first thing we ask for before we invite them to be members and accept their first dues check? </a:t>
            </a:r>
            <a:endParaRPr lang="en-US" dirty="0" smtClean="0"/>
          </a:p>
        </p:txBody>
      </p:sp>
      <p:sp>
        <p:nvSpPr>
          <p:cNvPr id="4" name="Slide Number Placeholder 3"/>
          <p:cNvSpPr>
            <a:spLocks noGrp="1"/>
          </p:cNvSpPr>
          <p:nvPr>
            <p:ph type="sldNum" sz="quarter" idx="10"/>
          </p:nvPr>
        </p:nvSpPr>
        <p:spPr/>
        <p:txBody>
          <a:bodyPr/>
          <a:lstStyle/>
          <a:p>
            <a:fld id="{09C0F44E-3A9B-4A44-9C98-2A6F4903960F}" type="slidenum">
              <a:rPr lang="en-US" smtClean="0"/>
              <a:t>7</a:t>
            </a:fld>
            <a:endParaRPr lang="en-US"/>
          </a:p>
        </p:txBody>
      </p:sp>
    </p:spTree>
    <p:extLst>
      <p:ext uri="{BB962C8B-B14F-4D97-AF65-F5344CB8AC3E}">
        <p14:creationId xmlns:p14="http://schemas.microsoft.com/office/powerpoint/2010/main" val="106407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by thinking of why we meet,</a:t>
            </a:r>
            <a:r>
              <a:rPr lang="en-US" baseline="0" dirty="0" smtClean="0"/>
              <a:t> usually twice a month, for a sit-down formal meeting with Roberts Rules of Order. Can we make our meetings volunteer-focused? A get-together where we welcome family participation? Let’s have the kids put together goodie bags to hand out to the public while Lions fold brochures and plan a new community garden.</a:t>
            </a:r>
            <a:br>
              <a:rPr lang="en-US" baseline="0" dirty="0" smtClean="0"/>
            </a:br>
            <a:r>
              <a:rPr lang="en-US" baseline="0" dirty="0" smtClean="0"/>
              <a:t/>
            </a:r>
            <a:br>
              <a:rPr lang="en-US" baseline="0" dirty="0" smtClean="0"/>
            </a:br>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8</a:t>
            </a:fld>
            <a:endParaRPr lang="en-US"/>
          </a:p>
        </p:txBody>
      </p:sp>
    </p:spTree>
    <p:extLst>
      <p:ext uri="{BB962C8B-B14F-4D97-AF65-F5344CB8AC3E}">
        <p14:creationId xmlns:p14="http://schemas.microsoft.com/office/powerpoint/2010/main" val="1714876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Roadblock</a:t>
            </a:r>
            <a:r>
              <a:rPr lang="en-US" baseline="0" dirty="0" smtClean="0"/>
              <a:t> #2 – Old-Fashioned Thinking...themes, times, and structure.</a:t>
            </a:r>
            <a:br>
              <a:rPr lang="en-US" baseline="0" dirty="0" smtClean="0"/>
            </a:br>
            <a:r>
              <a:rPr lang="en-US" baseline="0" dirty="0" smtClean="0"/>
              <a:t/>
            </a:r>
            <a:br>
              <a:rPr lang="en-US" baseline="0" dirty="0" smtClean="0"/>
            </a:br>
            <a:r>
              <a:rPr lang="en-US" baseline="0" dirty="0" smtClean="0"/>
              <a:t>Registration was from 8-9am this morning. In Lansing. Now, we’ll all be done today by 3:15pm. Why are we scheduling everything so early. If we’re thinking of families, this is really discouraging for families. Moms and dads had to leave the house between 6-7am mostly—just as the kids need to get fed and have their teeth brushed. When babysitters aren’t available. When neighbors can’t watch the kids. </a:t>
            </a:r>
          </a:p>
          <a:p>
            <a:endParaRPr lang="en-US" baseline="0" dirty="0" smtClean="0"/>
          </a:p>
          <a:p>
            <a:r>
              <a:rPr lang="en-US" baseline="0" dirty="0" smtClean="0"/>
              <a:t>If we want to involve younger people, let’s not set up barriers of old-fashioned thinking. </a:t>
            </a:r>
          </a:p>
        </p:txBody>
      </p:sp>
      <p:sp>
        <p:nvSpPr>
          <p:cNvPr id="4" name="Slide Number Placeholder 3"/>
          <p:cNvSpPr>
            <a:spLocks noGrp="1"/>
          </p:cNvSpPr>
          <p:nvPr>
            <p:ph type="sldNum" sz="quarter" idx="10"/>
          </p:nvPr>
        </p:nvSpPr>
        <p:spPr/>
        <p:txBody>
          <a:bodyPr/>
          <a:lstStyle/>
          <a:p>
            <a:fld id="{09C0F44E-3A9B-4A44-9C98-2A6F4903960F}" type="slidenum">
              <a:rPr lang="en-US" smtClean="0"/>
              <a:t>9</a:t>
            </a:fld>
            <a:endParaRPr lang="en-US"/>
          </a:p>
        </p:txBody>
      </p:sp>
    </p:spTree>
    <p:extLst>
      <p:ext uri="{BB962C8B-B14F-4D97-AF65-F5344CB8AC3E}">
        <p14:creationId xmlns:p14="http://schemas.microsoft.com/office/powerpoint/2010/main" val="74479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lots of respect and gratitude</a:t>
            </a:r>
            <a:r>
              <a:rPr lang="en-US" baseline="0" dirty="0" smtClean="0"/>
              <a:t> for our hard-working volunteers, a lot of our gatherings, banquets, parties, and conventions have had themes like “swing dancing” and “doo-wop”. Most people in their 20s and 30s couldn’t even tell you what doo-wop is. It isn’t an exciting or fun theme for anyone who doesn’t remember those many decades ago. We need to modernize and keep our fun a little more current.  </a:t>
            </a:r>
          </a:p>
          <a:p>
            <a:endParaRPr lang="en-US" baseline="0" dirty="0" smtClean="0"/>
          </a:p>
          <a:p>
            <a:r>
              <a:rPr lang="en-US" baseline="0" dirty="0" smtClean="0"/>
              <a:t>Right now, can someone name some great modern raffle prizes that would appeal to younger people?</a:t>
            </a:r>
            <a:br>
              <a:rPr lang="en-US" baseline="0" dirty="0" smtClean="0"/>
            </a:br>
            <a:r>
              <a:rPr lang="en-US" baseline="0" dirty="0" smtClean="0"/>
              <a:t/>
            </a:r>
            <a:br>
              <a:rPr lang="en-US" baseline="0" dirty="0" smtClean="0"/>
            </a:br>
            <a:r>
              <a:rPr lang="en-US" baseline="0" dirty="0" err="1" smtClean="0"/>
              <a:t>iPad</a:t>
            </a:r>
            <a:endParaRPr lang="en-US" baseline="0" dirty="0" smtClean="0"/>
          </a:p>
          <a:p>
            <a:r>
              <a:rPr lang="en-US" dirty="0" smtClean="0"/>
              <a:t>Apple Store</a:t>
            </a:r>
            <a:r>
              <a:rPr lang="en-US" baseline="0" dirty="0" smtClean="0"/>
              <a:t> Gift Card</a:t>
            </a:r>
          </a:p>
          <a:p>
            <a:r>
              <a:rPr lang="en-US" baseline="0" dirty="0" smtClean="0"/>
              <a:t>Tigers Tickets</a:t>
            </a:r>
            <a:br>
              <a:rPr lang="en-US" baseline="0" dirty="0" smtClean="0"/>
            </a:br>
            <a:r>
              <a:rPr lang="en-US" baseline="0" dirty="0" smtClean="0"/>
              <a:t>PS4</a:t>
            </a:r>
          </a:p>
          <a:p>
            <a:endParaRPr lang="en-US" dirty="0"/>
          </a:p>
        </p:txBody>
      </p:sp>
      <p:sp>
        <p:nvSpPr>
          <p:cNvPr id="4" name="Slide Number Placeholder 3"/>
          <p:cNvSpPr>
            <a:spLocks noGrp="1"/>
          </p:cNvSpPr>
          <p:nvPr>
            <p:ph type="sldNum" sz="quarter" idx="10"/>
          </p:nvPr>
        </p:nvSpPr>
        <p:spPr/>
        <p:txBody>
          <a:bodyPr/>
          <a:lstStyle/>
          <a:p>
            <a:fld id="{09C0F44E-3A9B-4A44-9C98-2A6F4903960F}" type="slidenum">
              <a:rPr lang="en-US" smtClean="0"/>
              <a:t>10</a:t>
            </a:fld>
            <a:endParaRPr lang="en-US"/>
          </a:p>
        </p:txBody>
      </p:sp>
    </p:spTree>
    <p:extLst>
      <p:ext uri="{BB962C8B-B14F-4D97-AF65-F5344CB8AC3E}">
        <p14:creationId xmlns:p14="http://schemas.microsoft.com/office/powerpoint/2010/main" val="4086437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1A24CD3-204F-4468-8EE4-28A6668D006A}" type="datetimeFigureOut">
              <a:rPr lang="en-US" smtClean="0"/>
              <a:t>2/18/14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6CC888B-D9F9-4E54-B722-F151A9F45E95}"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A24CD3-204F-4468-8EE4-28A6668D006A}"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A24CD3-204F-4468-8EE4-28A6668D006A}"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24CD3-204F-4468-8EE4-28A6668D006A}" type="datetimeFigureOut">
              <a:rPr lang="en-US" smtClean="0"/>
              <a:t>2/18/14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1A24CD3-204F-4468-8EE4-28A6668D006A}" type="datetimeFigureOut">
              <a:rPr lang="en-US" smtClean="0"/>
              <a:t>2/18/14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A24CD3-204F-4468-8EE4-28A6668D006A}" type="datetimeFigureOut">
              <a:rPr lang="en-US" smtClean="0"/>
              <a:t>2/18/14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A24CD3-204F-4468-8EE4-28A6668D006A}" type="datetimeFigureOut">
              <a:rPr lang="en-US" smtClean="0"/>
              <a:t>2/18/14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A24CD3-204F-4468-8EE4-28A6668D006A}" type="datetimeFigureOut">
              <a:rPr lang="en-US" smtClean="0"/>
              <a:t>2/18/14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1A24CD3-204F-4468-8EE4-28A6668D006A}" type="datetimeFigureOut">
              <a:rPr lang="en-US" smtClean="0"/>
              <a:t>2/18/14</a:t>
            </a:fld>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A24CD3-204F-4468-8EE4-28A6668D006A}" type="datetimeFigureOut">
              <a:rPr lang="en-US" smtClean="0"/>
              <a:t>2/18/14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57AF16DE-A0D5-4438-950F-5B1E159C2C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1A24CD3-204F-4468-8EE4-28A6668D006A}" type="datetimeFigureOut">
              <a:rPr lang="en-US" smtClean="0"/>
              <a:t>2/18/14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57AF16DE-A0D5-4438-950F-5B1E159C2C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93951" y="2318975"/>
            <a:ext cx="3479046" cy="3039904"/>
          </a:xfrm>
        </p:spPr>
        <p:txBody>
          <a:bodyPr>
            <a:normAutofit/>
          </a:bodyPr>
          <a:lstStyle/>
          <a:p>
            <a:pPr algn="ctr"/>
            <a:r>
              <a:rPr lang="en-US" sz="4400" dirty="0" smtClean="0">
                <a:solidFill>
                  <a:schemeClr val="tx1"/>
                </a:solidFill>
                <a:latin typeface="Veggieburger"/>
                <a:cs typeface="Veggieburger"/>
              </a:rPr>
              <a:t>How to Attract Younger Members to </a:t>
            </a:r>
            <a:r>
              <a:rPr lang="en-US" sz="4400" dirty="0" err="1" smtClean="0">
                <a:solidFill>
                  <a:schemeClr val="tx1"/>
                </a:solidFill>
                <a:latin typeface="Veggieburger"/>
                <a:cs typeface="Veggieburger"/>
              </a:rPr>
              <a:t>Lionism</a:t>
            </a:r>
            <a:endParaRPr lang="en-US" sz="4400" dirty="0">
              <a:solidFill>
                <a:schemeClr val="tx1"/>
              </a:solidFill>
              <a:latin typeface="Veggieburger"/>
              <a:cs typeface="Veggieburger"/>
            </a:endParaRPr>
          </a:p>
        </p:txBody>
      </p:sp>
      <p:pic>
        <p:nvPicPr>
          <p:cNvPr id="5" name="Picture 4"/>
          <p:cNvPicPr>
            <a:picLocks noChangeAspect="1"/>
          </p:cNvPicPr>
          <p:nvPr/>
        </p:nvPicPr>
        <p:blipFill>
          <a:blip r:embed="rId2"/>
          <a:stretch>
            <a:fillRect/>
          </a:stretch>
        </p:blipFill>
        <p:spPr>
          <a:xfrm>
            <a:off x="4846730" y="-21159"/>
            <a:ext cx="1657050" cy="1392759"/>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3780" y="-21159"/>
            <a:ext cx="1473819" cy="1392759"/>
          </a:xfrm>
          <a:prstGeom prst="rect">
            <a:avLst/>
          </a:prstGeom>
        </p:spPr>
      </p:pic>
    </p:spTree>
    <p:extLst>
      <p:ext uri="{BB962C8B-B14F-4D97-AF65-F5344CB8AC3E}">
        <p14:creationId xmlns:p14="http://schemas.microsoft.com/office/powerpoint/2010/main" val="8096854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Roadblock Solution</a:t>
            </a:r>
            <a:endParaRPr lang="en-US" dirty="0"/>
          </a:p>
        </p:txBody>
      </p:sp>
      <p:sp>
        <p:nvSpPr>
          <p:cNvPr id="3" name="Content Placeholder 2"/>
          <p:cNvSpPr>
            <a:spLocks noGrp="1"/>
          </p:cNvSpPr>
          <p:nvPr>
            <p:ph idx="1"/>
          </p:nvPr>
        </p:nvSpPr>
        <p:spPr/>
        <p:txBody>
          <a:bodyPr/>
          <a:lstStyle/>
          <a:p>
            <a:r>
              <a:rPr lang="en-US" dirty="0" smtClean="0"/>
              <a:t>Time your meetings according to parent and young professional schedules.</a:t>
            </a:r>
          </a:p>
          <a:p>
            <a:r>
              <a:rPr lang="en-US" dirty="0" smtClean="0"/>
              <a:t>What time you do ask of people should be put to good use SERVING the community, not just talking about it (isn’t that why we have boards?).</a:t>
            </a:r>
          </a:p>
          <a:p>
            <a:r>
              <a:rPr lang="en-US" dirty="0" smtClean="0"/>
              <a:t>Come up with modern themes and fresh ideas for gatherings.</a:t>
            </a:r>
            <a:endParaRPr lang="en-US" dirty="0"/>
          </a:p>
        </p:txBody>
      </p:sp>
    </p:spTree>
    <p:extLst>
      <p:ext uri="{BB962C8B-B14F-4D97-AF65-F5344CB8AC3E}">
        <p14:creationId xmlns:p14="http://schemas.microsoft.com/office/powerpoint/2010/main" val="3710206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762" y="4248030"/>
            <a:ext cx="3208636" cy="2275610"/>
          </a:xfrm>
        </p:spPr>
        <p:txBody>
          <a:bodyPr/>
          <a:lstStyle/>
          <a:p>
            <a:r>
              <a:rPr lang="en-US" dirty="0" smtClean="0"/>
              <a:t>Email</a:t>
            </a:r>
          </a:p>
          <a:p>
            <a:r>
              <a:rPr lang="en-US" dirty="0" smtClean="0"/>
              <a:t>Website building</a:t>
            </a:r>
          </a:p>
          <a:p>
            <a:r>
              <a:rPr lang="en-US" dirty="0" smtClean="0"/>
              <a:t>Cell phones</a:t>
            </a:r>
          </a:p>
          <a:p>
            <a:r>
              <a:rPr lang="en-US" dirty="0" smtClean="0"/>
              <a:t>Texting</a:t>
            </a:r>
          </a:p>
          <a:p>
            <a:r>
              <a:rPr lang="en-US" dirty="0" smtClean="0"/>
              <a:t>Facebook</a:t>
            </a:r>
            <a:endParaRPr lang="en-US" dirty="0"/>
          </a:p>
        </p:txBody>
      </p:sp>
      <p:pic>
        <p:nvPicPr>
          <p:cNvPr id="7" name="Picture 6"/>
          <p:cNvPicPr>
            <a:picLocks noChangeAspect="1"/>
          </p:cNvPicPr>
          <p:nvPr/>
        </p:nvPicPr>
        <p:blipFill>
          <a:blip r:embed="rId3"/>
          <a:stretch>
            <a:fillRect/>
          </a:stretch>
        </p:blipFill>
        <p:spPr>
          <a:xfrm>
            <a:off x="2779608" y="644667"/>
            <a:ext cx="5540803" cy="4060436"/>
          </a:xfrm>
          <a:prstGeom prst="rect">
            <a:avLst/>
          </a:prstGeom>
        </p:spPr>
      </p:pic>
    </p:spTree>
    <p:extLst>
      <p:ext uri="{BB962C8B-B14F-4D97-AF65-F5344CB8AC3E}">
        <p14:creationId xmlns:p14="http://schemas.microsoft.com/office/powerpoint/2010/main" val="237813366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Look out, it’s the Hartland Moms!</a:t>
            </a:r>
            <a:endParaRPr lang="en-US" dirty="0"/>
          </a:p>
        </p:txBody>
      </p:sp>
      <p:pic>
        <p:nvPicPr>
          <p:cNvPr id="4" name="Picture 3"/>
          <p:cNvPicPr>
            <a:picLocks noChangeAspect="1"/>
          </p:cNvPicPr>
          <p:nvPr/>
        </p:nvPicPr>
        <p:blipFill>
          <a:blip r:embed="rId3"/>
          <a:stretch>
            <a:fillRect/>
          </a:stretch>
        </p:blipFill>
        <p:spPr>
          <a:xfrm>
            <a:off x="831846" y="3127687"/>
            <a:ext cx="7588991" cy="2395275"/>
          </a:xfrm>
          <a:prstGeom prst="rect">
            <a:avLst/>
          </a:prstGeom>
        </p:spPr>
      </p:pic>
    </p:spTree>
    <p:extLst>
      <p:ext uri="{BB962C8B-B14F-4D97-AF65-F5344CB8AC3E}">
        <p14:creationId xmlns:p14="http://schemas.microsoft.com/office/powerpoint/2010/main" val="13604185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08597" y="1635720"/>
            <a:ext cx="6123258" cy="3170099"/>
          </a:xfrm>
          <a:prstGeom prst="rect">
            <a:avLst/>
          </a:prstGeom>
          <a:noFill/>
        </p:spPr>
        <p:txBody>
          <a:bodyPr wrap="square" rtlCol="0">
            <a:spAutoFit/>
          </a:bodyPr>
          <a:lstStyle/>
          <a:p>
            <a:r>
              <a:rPr lang="en-US" sz="20000" b="1" dirty="0" smtClean="0"/>
              <a:t>&lt; 10</a:t>
            </a:r>
            <a:endParaRPr lang="en-US" sz="20000" b="1" dirty="0"/>
          </a:p>
        </p:txBody>
      </p:sp>
    </p:spTree>
    <p:extLst>
      <p:ext uri="{BB962C8B-B14F-4D97-AF65-F5344CB8AC3E}">
        <p14:creationId xmlns:p14="http://schemas.microsoft.com/office/powerpoint/2010/main" val="21803692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81276"/>
            <a:ext cx="7024744" cy="1143000"/>
          </a:xfrm>
        </p:spPr>
        <p:txBody>
          <a:bodyPr>
            <a:normAutofit/>
          </a:bodyPr>
          <a:lstStyle/>
          <a:p>
            <a:r>
              <a:rPr lang="en-US" dirty="0" smtClean="0"/>
              <a:t>Roadblock Solution</a:t>
            </a:r>
            <a:endParaRPr lang="en-US" dirty="0"/>
          </a:p>
        </p:txBody>
      </p:sp>
      <p:sp>
        <p:nvSpPr>
          <p:cNvPr id="3" name="Content Placeholder 2"/>
          <p:cNvSpPr>
            <a:spLocks noGrp="1"/>
          </p:cNvSpPr>
          <p:nvPr>
            <p:ph idx="1"/>
          </p:nvPr>
        </p:nvSpPr>
        <p:spPr>
          <a:xfrm>
            <a:off x="1043492" y="1824276"/>
            <a:ext cx="6777317" cy="4468438"/>
          </a:xfrm>
        </p:spPr>
        <p:txBody>
          <a:bodyPr>
            <a:normAutofit lnSpcReduction="10000"/>
          </a:bodyPr>
          <a:lstStyle/>
          <a:p>
            <a:r>
              <a:rPr lang="en-US" dirty="0" smtClean="0"/>
              <a:t>Make time in your schedule to learn new technology. Get a new phone. Practice texting. Practice building a free website. Get an email address.</a:t>
            </a:r>
          </a:p>
          <a:p>
            <a:r>
              <a:rPr lang="en-US" dirty="0" smtClean="0"/>
              <a:t>If you don’t feel comfortable with technology, engagement with someone who can teach you. </a:t>
            </a:r>
          </a:p>
          <a:p>
            <a:r>
              <a:rPr lang="en-US" dirty="0" smtClean="0"/>
              <a:t>Build a club website</a:t>
            </a:r>
          </a:p>
          <a:p>
            <a:r>
              <a:rPr lang="en-US" dirty="0" smtClean="0"/>
              <a:t>Build a club Facebook page</a:t>
            </a:r>
          </a:p>
          <a:p>
            <a:r>
              <a:rPr lang="en-US" dirty="0" smtClean="0"/>
              <a:t>Have a club email address</a:t>
            </a:r>
          </a:p>
          <a:p>
            <a:r>
              <a:rPr lang="en-US" dirty="0" smtClean="0"/>
              <a:t>Set up a club PayPal account</a:t>
            </a:r>
            <a:endParaRPr lang="en-US" dirty="0"/>
          </a:p>
        </p:txBody>
      </p:sp>
    </p:spTree>
    <p:extLst>
      <p:ext uri="{BB962C8B-B14F-4D97-AF65-F5344CB8AC3E}">
        <p14:creationId xmlns:p14="http://schemas.microsoft.com/office/powerpoint/2010/main" val="29202929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922" y="365632"/>
            <a:ext cx="4189899" cy="4064340"/>
          </a:xfrm>
        </p:spPr>
        <p:txBody>
          <a:bodyPr>
            <a:normAutofit/>
          </a:bodyPr>
          <a:lstStyle/>
          <a:p>
            <a:r>
              <a:rPr lang="en-US" dirty="0" smtClean="0"/>
              <a:t>How Many Fundraisers Does the Average Family Do Per Year?</a:t>
            </a:r>
            <a:endParaRPr lang="en-US" dirty="0"/>
          </a:p>
        </p:txBody>
      </p:sp>
      <p:pic>
        <p:nvPicPr>
          <p:cNvPr id="6" name="Picture 5"/>
          <p:cNvPicPr>
            <a:picLocks noChangeAspect="1"/>
          </p:cNvPicPr>
          <p:nvPr/>
        </p:nvPicPr>
        <p:blipFill>
          <a:blip r:embed="rId3"/>
          <a:stretch>
            <a:fillRect/>
          </a:stretch>
        </p:blipFill>
        <p:spPr>
          <a:xfrm>
            <a:off x="4675418" y="732105"/>
            <a:ext cx="3601668" cy="5719387"/>
          </a:xfrm>
          <a:prstGeom prst="rect">
            <a:avLst/>
          </a:prstGeom>
        </p:spPr>
      </p:pic>
    </p:spTree>
    <p:extLst>
      <p:ext uri="{BB962C8B-B14F-4D97-AF65-F5344CB8AC3E}">
        <p14:creationId xmlns:p14="http://schemas.microsoft.com/office/powerpoint/2010/main" val="11726098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Roadblock Solution:</a:t>
            </a:r>
            <a:endParaRPr lang="en-US" dirty="0"/>
          </a:p>
        </p:txBody>
      </p:sp>
      <p:sp>
        <p:nvSpPr>
          <p:cNvPr id="3" name="Content Placeholder 2"/>
          <p:cNvSpPr>
            <a:spLocks noGrp="1"/>
          </p:cNvSpPr>
          <p:nvPr>
            <p:ph idx="1"/>
          </p:nvPr>
        </p:nvSpPr>
        <p:spPr/>
        <p:txBody>
          <a:bodyPr>
            <a:normAutofit lnSpcReduction="10000"/>
          </a:bodyPr>
          <a:lstStyle/>
          <a:p>
            <a:r>
              <a:rPr lang="en-US" dirty="0" smtClean="0"/>
              <a:t>Let’s put the SERVICE back in WE SERVE.</a:t>
            </a:r>
          </a:p>
          <a:p>
            <a:r>
              <a:rPr lang="en-US" dirty="0" smtClean="0"/>
              <a:t>Center most of your club activities around activities that would look good in a brochure and sound impressive on a resume or college application.</a:t>
            </a:r>
          </a:p>
          <a:p>
            <a:r>
              <a:rPr lang="en-US" dirty="0" smtClean="0"/>
              <a:t>Build ramps, clean up parks, plant gardens/trees, paint senior centers, repair playgrounds, change light bulbs, shovel snow, etc.</a:t>
            </a:r>
            <a:endParaRPr lang="en-US" dirty="0"/>
          </a:p>
        </p:txBody>
      </p:sp>
    </p:spTree>
    <p:extLst>
      <p:ext uri="{BB962C8B-B14F-4D97-AF65-F5344CB8AC3E}">
        <p14:creationId xmlns:p14="http://schemas.microsoft.com/office/powerpoint/2010/main" val="425124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282971"/>
            <a:ext cx="7024744" cy="1143000"/>
          </a:xfrm>
        </p:spPr>
        <p:txBody>
          <a:bodyPr/>
          <a:lstStyle/>
          <a:p>
            <a:r>
              <a:rPr lang="en-US" dirty="0" smtClean="0"/>
              <a:t>The New Faces of Service</a:t>
            </a:r>
            <a:endParaRPr lang="en-US" dirty="0"/>
          </a:p>
        </p:txBody>
      </p:sp>
      <p:pic>
        <p:nvPicPr>
          <p:cNvPr id="5" name="Picture 4"/>
          <p:cNvPicPr>
            <a:picLocks noChangeAspect="1"/>
          </p:cNvPicPr>
          <p:nvPr/>
        </p:nvPicPr>
        <p:blipFill>
          <a:blip r:embed="rId2"/>
          <a:stretch>
            <a:fillRect/>
          </a:stretch>
        </p:blipFill>
        <p:spPr>
          <a:xfrm>
            <a:off x="604202" y="1425971"/>
            <a:ext cx="7880814" cy="5134843"/>
          </a:xfrm>
          <a:prstGeom prst="rect">
            <a:avLst/>
          </a:prstGeom>
        </p:spPr>
      </p:pic>
    </p:spTree>
    <p:extLst>
      <p:ext uri="{BB962C8B-B14F-4D97-AF65-F5344CB8AC3E}">
        <p14:creationId xmlns:p14="http://schemas.microsoft.com/office/powerpoint/2010/main" val="18499791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770" y="948592"/>
            <a:ext cx="8292612" cy="5528408"/>
          </a:xfrm>
          <a:prstGeom prst="rect">
            <a:avLst/>
          </a:prstGeom>
        </p:spPr>
      </p:pic>
    </p:spTree>
    <p:extLst>
      <p:ext uri="{BB962C8B-B14F-4D97-AF65-F5344CB8AC3E}">
        <p14:creationId xmlns:p14="http://schemas.microsoft.com/office/powerpoint/2010/main" val="78286471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236" y="1084217"/>
            <a:ext cx="8071463" cy="5387701"/>
          </a:xfrm>
          <a:prstGeom prst="rect">
            <a:avLst/>
          </a:prstGeom>
        </p:spPr>
      </p:pic>
    </p:spTree>
    <p:extLst>
      <p:ext uri="{BB962C8B-B14F-4D97-AF65-F5344CB8AC3E}">
        <p14:creationId xmlns:p14="http://schemas.microsoft.com/office/powerpoint/2010/main" val="1983193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35743"/>
            <a:ext cx="7024744" cy="802728"/>
          </a:xfrm>
        </p:spPr>
        <p:txBody>
          <a:bodyPr>
            <a:normAutofit fontScale="90000"/>
          </a:bodyPr>
          <a:lstStyle/>
          <a:p>
            <a:r>
              <a:rPr lang="en-US" dirty="0" smtClean="0">
                <a:solidFill>
                  <a:srgbClr val="000000"/>
                </a:solidFill>
              </a:rPr>
              <a:t>Who Are “Younger” Members?</a:t>
            </a:r>
            <a:endParaRPr lang="en-US" dirty="0">
              <a:solidFill>
                <a:srgbClr val="000000"/>
              </a:solidFill>
            </a:endParaRPr>
          </a:p>
        </p:txBody>
      </p:sp>
      <p:sp>
        <p:nvSpPr>
          <p:cNvPr id="3" name="Content Placeholder 2"/>
          <p:cNvSpPr>
            <a:spLocks noGrp="1"/>
          </p:cNvSpPr>
          <p:nvPr>
            <p:ph idx="1"/>
          </p:nvPr>
        </p:nvSpPr>
        <p:spPr>
          <a:xfrm>
            <a:off x="1043492" y="1807994"/>
            <a:ext cx="6777317" cy="4024635"/>
          </a:xfrm>
        </p:spPr>
        <p:txBody>
          <a:bodyPr>
            <a:normAutofit/>
          </a:bodyPr>
          <a:lstStyle/>
          <a:p>
            <a:r>
              <a:rPr lang="en-US" b="1" dirty="0" smtClean="0"/>
              <a:t>Teens</a:t>
            </a:r>
            <a:r>
              <a:rPr lang="en-US" dirty="0" smtClean="0"/>
              <a:t> graduating from high school</a:t>
            </a:r>
          </a:p>
          <a:p>
            <a:r>
              <a:rPr lang="en-US" b="1" dirty="0" smtClean="0"/>
              <a:t>College students</a:t>
            </a:r>
            <a:r>
              <a:rPr lang="en-US" dirty="0" smtClean="0"/>
              <a:t> looking to improve their resumes and grad school applications</a:t>
            </a:r>
          </a:p>
          <a:p>
            <a:r>
              <a:rPr lang="en-US" b="1" dirty="0" smtClean="0"/>
              <a:t>20-somethings</a:t>
            </a:r>
            <a:r>
              <a:rPr lang="en-US" dirty="0" smtClean="0"/>
              <a:t> buying a new home in your communities</a:t>
            </a:r>
          </a:p>
          <a:p>
            <a:r>
              <a:rPr lang="en-US" b="1" dirty="0" smtClean="0"/>
              <a:t>30-somethings </a:t>
            </a:r>
            <a:r>
              <a:rPr lang="en-US" dirty="0" smtClean="0"/>
              <a:t>with kids who want to set a good example for the kiddos and improve their neighborhoods</a:t>
            </a:r>
          </a:p>
          <a:p>
            <a:r>
              <a:rPr lang="en-US" b="1" dirty="0" smtClean="0"/>
              <a:t>40-somethings </a:t>
            </a:r>
            <a:r>
              <a:rPr lang="en-US" dirty="0" smtClean="0"/>
              <a:t>who want to give back</a:t>
            </a:r>
            <a:endParaRPr lang="en-US" dirty="0"/>
          </a:p>
        </p:txBody>
      </p:sp>
    </p:spTree>
    <p:extLst>
      <p:ext uri="{BB962C8B-B14F-4D97-AF65-F5344CB8AC3E}">
        <p14:creationId xmlns:p14="http://schemas.microsoft.com/office/powerpoint/2010/main" val="1640882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1011" y="807454"/>
            <a:ext cx="8157930" cy="5438620"/>
          </a:xfrm>
          <a:prstGeom prst="rect">
            <a:avLst/>
          </a:prstGeom>
        </p:spPr>
      </p:pic>
    </p:spTree>
    <p:extLst>
      <p:ext uri="{BB962C8B-B14F-4D97-AF65-F5344CB8AC3E}">
        <p14:creationId xmlns:p14="http://schemas.microsoft.com/office/powerpoint/2010/main" val="18885576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2" y="315644"/>
            <a:ext cx="7024744" cy="1143000"/>
          </a:xfrm>
        </p:spPr>
        <p:txBody>
          <a:bodyPr/>
          <a:lstStyle/>
          <a:p>
            <a:r>
              <a:rPr lang="en-US" dirty="0" smtClean="0"/>
              <a:t>Oh, and one more thing...</a:t>
            </a:r>
            <a:endParaRPr lang="en-US" dirty="0"/>
          </a:p>
        </p:txBody>
      </p:sp>
      <p:sp>
        <p:nvSpPr>
          <p:cNvPr id="3" name="Content Placeholder 2"/>
          <p:cNvSpPr>
            <a:spLocks noGrp="1"/>
          </p:cNvSpPr>
          <p:nvPr>
            <p:ph idx="1"/>
          </p:nvPr>
        </p:nvSpPr>
        <p:spPr>
          <a:xfrm>
            <a:off x="831847" y="1644897"/>
            <a:ext cx="4324580" cy="4474623"/>
          </a:xfrm>
        </p:spPr>
        <p:txBody>
          <a:bodyPr/>
          <a:lstStyle/>
          <a:p>
            <a:pPr marL="68580" indent="0">
              <a:buNone/>
            </a:pPr>
            <a:r>
              <a:rPr lang="en-US" dirty="0" smtClean="0"/>
              <a:t>Did you notice anyone in those photos was wearing a vest?</a:t>
            </a:r>
            <a:br>
              <a:rPr lang="en-US" dirty="0" smtClean="0"/>
            </a:br>
            <a:r>
              <a:rPr lang="en-US" dirty="0" smtClean="0"/>
              <a:t/>
            </a:r>
            <a:br>
              <a:rPr lang="en-US" dirty="0" smtClean="0"/>
            </a:br>
            <a:r>
              <a:rPr lang="en-US" dirty="0" smtClean="0"/>
              <a:t>Please, let’s get on board with just wearing t-shirts (not polo shirts.) T-shirts are affordable, versatile, and not embarrassing!</a:t>
            </a:r>
          </a:p>
          <a:p>
            <a:pPr marL="68580" indent="0">
              <a:buNone/>
            </a:pPr>
            <a:endParaRPr lang="en-US" dirty="0"/>
          </a:p>
        </p:txBody>
      </p:sp>
      <p:pic>
        <p:nvPicPr>
          <p:cNvPr id="4" name="Picture 3"/>
          <p:cNvPicPr>
            <a:picLocks noChangeAspect="1"/>
          </p:cNvPicPr>
          <p:nvPr/>
        </p:nvPicPr>
        <p:blipFill>
          <a:blip r:embed="rId3"/>
          <a:stretch>
            <a:fillRect/>
          </a:stretch>
        </p:blipFill>
        <p:spPr>
          <a:xfrm>
            <a:off x="5666297" y="1458644"/>
            <a:ext cx="2068343" cy="280793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66297" y="4266577"/>
            <a:ext cx="2068343" cy="2238132"/>
          </a:xfrm>
          <a:prstGeom prst="rect">
            <a:avLst/>
          </a:prstGeom>
        </p:spPr>
      </p:pic>
    </p:spTree>
    <p:extLst>
      <p:ext uri="{BB962C8B-B14F-4D97-AF65-F5344CB8AC3E}">
        <p14:creationId xmlns:p14="http://schemas.microsoft.com/office/powerpoint/2010/main" val="224006832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93350"/>
            <a:ext cx="6508377" cy="1143000"/>
          </a:xfrm>
        </p:spPr>
        <p:txBody>
          <a:bodyPr/>
          <a:lstStyle/>
          <a:p>
            <a:r>
              <a:rPr lang="en-US" dirty="0" smtClean="0"/>
              <a:t>How do they see us?</a:t>
            </a:r>
            <a:endParaRPr lang="en-US" dirty="0"/>
          </a:p>
        </p:txBody>
      </p:sp>
      <p:sp>
        <p:nvSpPr>
          <p:cNvPr id="3" name="Content Placeholder 2"/>
          <p:cNvSpPr>
            <a:spLocks noGrp="1"/>
          </p:cNvSpPr>
          <p:nvPr>
            <p:ph idx="1"/>
          </p:nvPr>
        </p:nvSpPr>
        <p:spPr/>
        <p:txBody>
          <a:bodyPr/>
          <a:lstStyle/>
          <a:p>
            <a:endParaRPr lang="en-US"/>
          </a:p>
        </p:txBody>
      </p:sp>
      <p:pic>
        <p:nvPicPr>
          <p:cNvPr id="5" name="Content Placeholder 3" descr="lionshats.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0709" y="2023230"/>
            <a:ext cx="8235058" cy="4606080"/>
          </a:xfrm>
          <a:prstGeom prst="rect">
            <a:avLst/>
          </a:prstGeom>
        </p:spPr>
      </p:pic>
    </p:spTree>
    <p:extLst>
      <p:ext uri="{BB962C8B-B14F-4D97-AF65-F5344CB8AC3E}">
        <p14:creationId xmlns:p14="http://schemas.microsoft.com/office/powerpoint/2010/main" val="20978675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onpancake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043" y="331968"/>
            <a:ext cx="8211196" cy="6222706"/>
          </a:xfrm>
          <a:prstGeom prst="rect">
            <a:avLst/>
          </a:prstGeom>
        </p:spPr>
      </p:pic>
    </p:spTree>
    <p:extLst>
      <p:ext uri="{BB962C8B-B14F-4D97-AF65-F5344CB8AC3E}">
        <p14:creationId xmlns:p14="http://schemas.microsoft.com/office/powerpoint/2010/main" val="22319957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pic>
        <p:nvPicPr>
          <p:cNvPr id="6" name="Content Placeholder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199" y="1622533"/>
            <a:ext cx="8175512" cy="4648823"/>
          </a:xfrm>
          <a:prstGeom prst="rect">
            <a:avLst/>
          </a:prstGeom>
        </p:spPr>
      </p:pic>
      <p:sp>
        <p:nvSpPr>
          <p:cNvPr id="7" name="TextBox 6"/>
          <p:cNvSpPr txBox="1"/>
          <p:nvPr/>
        </p:nvSpPr>
        <p:spPr>
          <a:xfrm rot="21045560">
            <a:off x="488134" y="388794"/>
            <a:ext cx="7800326" cy="1015663"/>
          </a:xfrm>
          <a:prstGeom prst="rect">
            <a:avLst/>
          </a:prstGeom>
          <a:noFill/>
        </p:spPr>
        <p:txBody>
          <a:bodyPr wrap="square" rtlCol="0">
            <a:spAutoFit/>
          </a:bodyPr>
          <a:lstStyle/>
          <a:p>
            <a:r>
              <a:rPr lang="en-US" sz="6000" dirty="0" smtClean="0">
                <a:solidFill>
                  <a:srgbClr val="FF0000"/>
                </a:solidFill>
                <a:latin typeface="Bradley Hand ITC TT-Bold"/>
                <a:cs typeface="Bradley Hand ITC TT-Bold"/>
              </a:rPr>
              <a:t>Perception Matters</a:t>
            </a:r>
            <a:endParaRPr lang="en-US" sz="6000" dirty="0">
              <a:solidFill>
                <a:srgbClr val="FF0000"/>
              </a:solidFill>
              <a:latin typeface="Bradley Hand ITC TT-Bold"/>
              <a:cs typeface="Bradley Hand ITC TT-Bold"/>
            </a:endParaRPr>
          </a:p>
        </p:txBody>
      </p:sp>
    </p:spTree>
    <p:extLst>
      <p:ext uri="{BB962C8B-B14F-4D97-AF65-F5344CB8AC3E}">
        <p14:creationId xmlns:p14="http://schemas.microsoft.com/office/powerpoint/2010/main" val="7891685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34470" y="808238"/>
            <a:ext cx="6346248" cy="5626399"/>
          </a:xfrm>
          <a:prstGeom prst="rect">
            <a:avLst/>
          </a:prstGeom>
        </p:spPr>
      </p:pic>
    </p:spTree>
    <p:extLst>
      <p:ext uri="{BB962C8B-B14F-4D97-AF65-F5344CB8AC3E}">
        <p14:creationId xmlns:p14="http://schemas.microsoft.com/office/powerpoint/2010/main" val="21238775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00250" y="1986282"/>
            <a:ext cx="8152953" cy="4575845"/>
          </a:xfrm>
          <a:prstGeom prst="rect">
            <a:avLst/>
          </a:prstGeom>
        </p:spPr>
      </p:pic>
      <p:sp>
        <p:nvSpPr>
          <p:cNvPr id="9" name="TextBox 8"/>
          <p:cNvSpPr txBox="1"/>
          <p:nvPr/>
        </p:nvSpPr>
        <p:spPr>
          <a:xfrm>
            <a:off x="673414" y="819523"/>
            <a:ext cx="7676920" cy="1200328"/>
          </a:xfrm>
          <a:prstGeom prst="rect">
            <a:avLst/>
          </a:prstGeom>
          <a:noFill/>
        </p:spPr>
        <p:txBody>
          <a:bodyPr wrap="square" rtlCol="0">
            <a:spAutoFit/>
          </a:bodyPr>
          <a:lstStyle/>
          <a:p>
            <a:pPr algn="ctr"/>
            <a:r>
              <a:rPr lang="en-US" sz="2400" dirty="0" smtClean="0"/>
              <a:t>1 Meeting = ~ 2 hours of evening family time where we do not directly serve the community—EVERY TWO WEEKS</a:t>
            </a:r>
            <a:endParaRPr lang="en-US" sz="2400" dirty="0"/>
          </a:p>
        </p:txBody>
      </p:sp>
    </p:spTree>
    <p:extLst>
      <p:ext uri="{BB962C8B-B14F-4D97-AF65-F5344CB8AC3E}">
        <p14:creationId xmlns:p14="http://schemas.microsoft.com/office/powerpoint/2010/main" val="40815345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Roadblock Solution:</a:t>
            </a:r>
            <a:r>
              <a:rPr lang="en-US" dirty="0"/>
              <a:t>	</a:t>
            </a:r>
          </a:p>
        </p:txBody>
      </p:sp>
      <p:sp>
        <p:nvSpPr>
          <p:cNvPr id="3" name="Content Placeholder 2"/>
          <p:cNvSpPr>
            <a:spLocks noGrp="1"/>
          </p:cNvSpPr>
          <p:nvPr>
            <p:ph idx="1"/>
          </p:nvPr>
        </p:nvSpPr>
        <p:spPr/>
        <p:txBody>
          <a:bodyPr/>
          <a:lstStyle/>
          <a:p>
            <a:r>
              <a:rPr lang="en-US" dirty="0" smtClean="0"/>
              <a:t>Meetings only once per month</a:t>
            </a:r>
          </a:p>
          <a:p>
            <a:r>
              <a:rPr lang="en-US" dirty="0" smtClean="0"/>
              <a:t>Geared toward board members organizing projects and volunteer groups</a:t>
            </a:r>
          </a:p>
          <a:p>
            <a:r>
              <a:rPr lang="en-US" dirty="0" smtClean="0"/>
              <a:t>Emphasized as optional</a:t>
            </a:r>
          </a:p>
          <a:p>
            <a:r>
              <a:rPr lang="en-US" dirty="0" smtClean="0"/>
              <a:t>No meals</a:t>
            </a:r>
          </a:p>
          <a:p>
            <a:r>
              <a:rPr lang="en-US" dirty="0" smtClean="0"/>
              <a:t>Families welcome</a:t>
            </a:r>
          </a:p>
          <a:p>
            <a:r>
              <a:rPr lang="en-US" dirty="0" smtClean="0"/>
              <a:t>Focus on using our hands to create during meetings</a:t>
            </a:r>
            <a:endParaRPr lang="en-US" dirty="0"/>
          </a:p>
        </p:txBody>
      </p:sp>
    </p:spTree>
    <p:extLst>
      <p:ext uri="{BB962C8B-B14F-4D97-AF65-F5344CB8AC3E}">
        <p14:creationId xmlns:p14="http://schemas.microsoft.com/office/powerpoint/2010/main" val="6866404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46908"/>
            <a:ext cx="7024744" cy="1143000"/>
          </a:xfrm>
        </p:spPr>
        <p:txBody>
          <a:bodyPr>
            <a:noAutofit/>
          </a:bodyPr>
          <a:lstStyle/>
          <a:p>
            <a:r>
              <a:rPr lang="en-US" sz="4800" dirty="0" smtClean="0"/>
              <a:t>What Time Did You Arrive Today?</a:t>
            </a:r>
            <a:endParaRPr lang="en-US" sz="4800" dirty="0"/>
          </a:p>
        </p:txBody>
      </p:sp>
      <p:pic>
        <p:nvPicPr>
          <p:cNvPr id="5" name="Picture 4"/>
          <p:cNvPicPr>
            <a:picLocks noChangeAspect="1"/>
          </p:cNvPicPr>
          <p:nvPr/>
        </p:nvPicPr>
        <p:blipFill>
          <a:blip r:embed="rId3"/>
          <a:stretch>
            <a:fillRect/>
          </a:stretch>
        </p:blipFill>
        <p:spPr>
          <a:xfrm>
            <a:off x="825500" y="2124713"/>
            <a:ext cx="7242734" cy="4296537"/>
          </a:xfrm>
          <a:prstGeom prst="rect">
            <a:avLst/>
          </a:prstGeom>
        </p:spPr>
      </p:pic>
    </p:spTree>
    <p:extLst>
      <p:ext uri="{BB962C8B-B14F-4D97-AF65-F5344CB8AC3E}">
        <p14:creationId xmlns:p14="http://schemas.microsoft.com/office/powerpoint/2010/main" val="230991276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1043</TotalTime>
  <Words>1147</Words>
  <Application>Microsoft Macintosh PowerPoint</Application>
  <PresentationFormat>On-screen Show (4:3)</PresentationFormat>
  <Paragraphs>93</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Austin</vt:lpstr>
      <vt:lpstr>How to Attract Younger Members to Lionism</vt:lpstr>
      <vt:lpstr>Who Are “Younger” Members?</vt:lpstr>
      <vt:lpstr>How do they see us?</vt:lpstr>
      <vt:lpstr>PowerPoint Presentation</vt:lpstr>
      <vt:lpstr>PowerPoint Presentation</vt:lpstr>
      <vt:lpstr>PowerPoint Presentation</vt:lpstr>
      <vt:lpstr>PowerPoint Presentation</vt:lpstr>
      <vt:lpstr>Roadblock Solution: </vt:lpstr>
      <vt:lpstr>What Time Did You Arrive Today?</vt:lpstr>
      <vt:lpstr>Roadblock Solution</vt:lpstr>
      <vt:lpstr>PowerPoint Presentation</vt:lpstr>
      <vt:lpstr>Look out, it’s the Hartland Moms!</vt:lpstr>
      <vt:lpstr>PowerPoint Presentation</vt:lpstr>
      <vt:lpstr>Roadblock Solution</vt:lpstr>
      <vt:lpstr>How Many Fundraisers Does the Average Family Do Per Year?</vt:lpstr>
      <vt:lpstr>Roadblock Solution:</vt:lpstr>
      <vt:lpstr>The New Faces of Service</vt:lpstr>
      <vt:lpstr>PowerPoint Presentation</vt:lpstr>
      <vt:lpstr>PowerPoint Presentation</vt:lpstr>
      <vt:lpstr>PowerPoint Presentation</vt:lpstr>
      <vt:lpstr>Oh, and one more thing...</vt:lpstr>
    </vt:vector>
  </TitlesOfParts>
  <Company>Awesome Bitchville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Attract Younger Members</dc:title>
  <dc:creator>Katie Schumm</dc:creator>
  <cp:lastModifiedBy>Katie Schumm</cp:lastModifiedBy>
  <cp:revision>27</cp:revision>
  <dcterms:created xsi:type="dcterms:W3CDTF">2014-02-02T22:11:22Z</dcterms:created>
  <dcterms:modified xsi:type="dcterms:W3CDTF">2014-02-19T03:56:02Z</dcterms:modified>
</cp:coreProperties>
</file>